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59" r:id="rId4"/>
    <p:sldId id="265" r:id="rId5"/>
    <p:sldId id="262" r:id="rId6"/>
    <p:sldId id="264" r:id="rId7"/>
    <p:sldId id="263"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78776"/>
  </p:normalViewPr>
  <p:slideViewPr>
    <p:cSldViewPr snapToGrid="0">
      <p:cViewPr varScale="1">
        <p:scale>
          <a:sx n="99" d="100"/>
          <a:sy n="99" d="100"/>
        </p:scale>
        <p:origin x="1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ECA8B-109C-2048-89E7-1B25D05D4A76}"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65F10-50B0-AC40-B52B-696AF5F20161}" type="slidenum">
              <a:rPr lang="en-US" smtClean="0"/>
              <a:t>‹#›</a:t>
            </a:fld>
            <a:endParaRPr lang="en-US"/>
          </a:p>
        </p:txBody>
      </p:sp>
    </p:spTree>
    <p:extLst>
      <p:ext uri="{BB962C8B-B14F-4D97-AF65-F5344CB8AC3E}">
        <p14:creationId xmlns:p14="http://schemas.microsoft.com/office/powerpoint/2010/main" val="106565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1</a:t>
            </a:fld>
            <a:endParaRPr lang="en-US"/>
          </a:p>
        </p:txBody>
      </p:sp>
    </p:spTree>
    <p:extLst>
      <p:ext uri="{BB962C8B-B14F-4D97-AF65-F5344CB8AC3E}">
        <p14:creationId xmlns:p14="http://schemas.microsoft.com/office/powerpoint/2010/main" val="31938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4</a:t>
            </a:fld>
            <a:endParaRPr lang="en-US"/>
          </a:p>
        </p:txBody>
      </p:sp>
    </p:spTree>
    <p:extLst>
      <p:ext uri="{BB962C8B-B14F-4D97-AF65-F5344CB8AC3E}">
        <p14:creationId xmlns:p14="http://schemas.microsoft.com/office/powerpoint/2010/main" val="195201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were all very open to talking to peers about their experiences, which helped us to learn a lot</a:t>
            </a:r>
          </a:p>
          <a:p>
            <a:r>
              <a:rPr lang="en-US" sz="1200" dirty="0"/>
              <a:t>The people we interviewed had different experiences, with some people reporting more positive or negative experiences than others</a:t>
            </a:r>
          </a:p>
          <a:p>
            <a:r>
              <a:rPr lang="en-US" sz="1200" dirty="0"/>
              <a:t>Most people did have access to information about COVID-19 but not a lot of specific information about how COVID-19 spreads in group settings</a:t>
            </a:r>
          </a:p>
          <a:p>
            <a:r>
              <a:rPr lang="en-US" sz="1200" dirty="0"/>
              <a:t>Some people were concerned about decisions that were made about them during the pandemic, but others seemed to go along with what they were told</a:t>
            </a:r>
          </a:p>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5</a:t>
            </a:fld>
            <a:endParaRPr lang="en-US"/>
          </a:p>
        </p:txBody>
      </p:sp>
    </p:spTree>
    <p:extLst>
      <p:ext uri="{BB962C8B-B14F-4D97-AF65-F5344CB8AC3E}">
        <p14:creationId xmlns:p14="http://schemas.microsoft.com/office/powerpoint/2010/main" val="411319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Everyone reported feeling isolated or frustrated at times, especially during periods when their homes were locked down because someone was exposed to COVID-19</a:t>
            </a:r>
          </a:p>
          <a:p>
            <a:r>
              <a:rPr lang="en-US" sz="1200" dirty="0"/>
              <a:t>Their frustration and isolation seemed like it might have been greater than people with ID not living in group homes because of staffing shortages and barriers to accessing the community</a:t>
            </a:r>
          </a:p>
          <a:p>
            <a:r>
              <a:rPr lang="en-US" sz="1200" dirty="0"/>
              <a:t>Most people’s group home rules during the pandemic meant they had much less choice and control over basic aspects of their lives, including their ability to go outside their homes</a:t>
            </a:r>
          </a:p>
          <a:p>
            <a:r>
              <a:rPr lang="en-US" sz="1200" dirty="0"/>
              <a:t>Some people reported coming into avoidable contact with staff or day program participants who had COVID-19 symptoms, and some of them appeared to have caught COVID-19 because of these contacts </a:t>
            </a:r>
          </a:p>
          <a:p>
            <a:r>
              <a:rPr lang="en-US" sz="1200" dirty="0"/>
              <a:t>Some people reported losing family members to COVID-19, and others also reported facing significant barriers to meeting with and seeing their family members and close friends</a:t>
            </a:r>
          </a:p>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6</a:t>
            </a:fld>
            <a:endParaRPr lang="en-US"/>
          </a:p>
        </p:txBody>
      </p:sp>
    </p:spTree>
    <p:extLst>
      <p:ext uri="{BB962C8B-B14F-4D97-AF65-F5344CB8AC3E}">
        <p14:creationId xmlns:p14="http://schemas.microsoft.com/office/powerpoint/2010/main" val="184209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Some of the people we interviewed moved into new residences they liked better during the pandemic</a:t>
            </a:r>
          </a:p>
          <a:p>
            <a:r>
              <a:rPr lang="en-US" sz="2000" dirty="0"/>
              <a:t>Some people also decided to stop attending day programs and do more paid work from home as trainers </a:t>
            </a:r>
          </a:p>
          <a:p>
            <a:r>
              <a:rPr lang="en-US" sz="2000" dirty="0"/>
              <a:t>Some people reported making new, important connections during the pandemic</a:t>
            </a:r>
          </a:p>
          <a:p>
            <a:pPr lvl="1"/>
            <a:r>
              <a:rPr lang="en-US" sz="2000" dirty="0"/>
              <a:t>For example, several people started new romantic relationships during the pandemic, and one person became pregnant</a:t>
            </a:r>
          </a:p>
          <a:p>
            <a:pPr lvl="1"/>
            <a:r>
              <a:rPr lang="en-US" sz="2000" dirty="0"/>
              <a:t>Someone also joined a Bible study group and started regularly attending religious services online </a:t>
            </a:r>
          </a:p>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7</a:t>
            </a:fld>
            <a:endParaRPr lang="en-US"/>
          </a:p>
        </p:txBody>
      </p:sp>
    </p:spTree>
    <p:extLst>
      <p:ext uri="{BB962C8B-B14F-4D97-AF65-F5344CB8AC3E}">
        <p14:creationId xmlns:p14="http://schemas.microsoft.com/office/powerpoint/2010/main" val="397137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It is important that researchers follow the spirit of “nothing about without us” when they do research about persons with ID.</a:t>
            </a:r>
          </a:p>
          <a:p>
            <a:pPr lvl="1"/>
            <a:r>
              <a:rPr lang="en-US" sz="1300" dirty="0"/>
              <a:t>We think the conversations we had were especially rich because persons with ID were asking the questions.</a:t>
            </a:r>
          </a:p>
          <a:p>
            <a:pPr lvl="1"/>
            <a:r>
              <a:rPr lang="en-US" sz="1300" dirty="0"/>
              <a:t>In any case, our views matter, and researchers without ID should find ways to include people like us in their research.</a:t>
            </a:r>
          </a:p>
          <a:p>
            <a:r>
              <a:rPr lang="en-US" sz="1700" dirty="0"/>
              <a:t>Agencies that run group homes should focus their efforts on helping people with ID to choose how to live their lives, not just to keep them safe. They should also try to train their staff to take advantage of opportunities to foster social connectedness, especially during times of isolation.</a:t>
            </a:r>
          </a:p>
          <a:p>
            <a:r>
              <a:rPr lang="en-US" sz="1700" dirty="0"/>
              <a:t>Self-advocacy organizations should work to help people living in group homes understand the ways in which their staff may have violated their rights during the pandemic.</a:t>
            </a:r>
          </a:p>
          <a:p>
            <a:endParaRPr lang="en-US" sz="1700" dirty="0"/>
          </a:p>
          <a:p>
            <a:endParaRPr lang="en-US" sz="1700" dirty="0"/>
          </a:p>
          <a:p>
            <a:endParaRPr lang="en-US" dirty="0"/>
          </a:p>
        </p:txBody>
      </p:sp>
      <p:sp>
        <p:nvSpPr>
          <p:cNvPr id="4" name="Slide Number Placeholder 3"/>
          <p:cNvSpPr>
            <a:spLocks noGrp="1"/>
          </p:cNvSpPr>
          <p:nvPr>
            <p:ph type="sldNum" sz="quarter" idx="5"/>
          </p:nvPr>
        </p:nvSpPr>
        <p:spPr/>
        <p:txBody>
          <a:bodyPr/>
          <a:lstStyle/>
          <a:p>
            <a:fld id="{FF365F10-50B0-AC40-B52B-696AF5F20161}" type="slidenum">
              <a:rPr lang="en-US" smtClean="0"/>
              <a:t>8</a:t>
            </a:fld>
            <a:endParaRPr lang="en-US"/>
          </a:p>
        </p:txBody>
      </p:sp>
    </p:spTree>
    <p:extLst>
      <p:ext uri="{BB962C8B-B14F-4D97-AF65-F5344CB8AC3E}">
        <p14:creationId xmlns:p14="http://schemas.microsoft.com/office/powerpoint/2010/main" val="109692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88CC-90F6-97E2-7846-368CFB1EF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739E5B-33BE-13AC-9D66-962AE0734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8AEF6-324F-D0F3-A201-E6D7B28528F3}"/>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B84A6794-85F6-1CD1-0451-E17E1F4B7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A002B-B74A-253F-D1D5-E3E57EA34402}"/>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387578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6010-869D-53F1-2056-BDE6AEF43A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DC9EF-BA7C-7ECB-DB38-DB03EBE00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7EFA7-4B39-B938-2484-55CF3E097B10}"/>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BD652214-225B-1F2E-00FE-81C44ECA1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32D0D-C93A-65B7-7DA0-FA699E5DB444}"/>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36840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C37FC-7D27-F7EC-CEAC-D46208C80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9BB08-111F-D14B-87FB-586FFBAEF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282CA-1838-12AD-FE4E-77027E2FD822}"/>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0202490E-88DC-C6F0-7815-1867C45EC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0603D-A050-E238-45C0-7BE057FC1D28}"/>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6246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79E3-4B03-A4B2-3D0D-110871C3B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085CA-9393-B904-9E54-4989C649C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97276-EC81-7AFC-CA2A-43B48DA62E08}"/>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32DE04FA-E221-55CA-B3BC-411F39952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BB316-44BC-AC67-1BD9-EF60FB4D562C}"/>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46559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3AF2-21FF-CA43-A5EC-0C195F1A1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494AC2-4CFC-0E94-31A1-18FAA54D0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A505A-AD9F-9233-8E27-3B4FFE336E78}"/>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93232D08-9FA0-E0AA-A35B-D61CDD3EC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0DAE3-8968-C038-A673-F8682CC3A101}"/>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70712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2319-81E3-B9D6-778D-CBCA00815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607D9-C630-4BD5-4E73-408B3B5C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782209-D45B-F3AD-A1DD-A6BE9F677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AD5428-7429-7361-E6C9-3558318B692B}"/>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6" name="Footer Placeholder 5">
            <a:extLst>
              <a:ext uri="{FF2B5EF4-FFF2-40B4-BE49-F238E27FC236}">
                <a16:creationId xmlns:a16="http://schemas.microsoft.com/office/drawing/2014/main" id="{0270F10C-4302-EE1D-3E70-68DE7E834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4F63C-AFC1-065D-F3B3-B47D91542A6F}"/>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16515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2952-E5A4-407E-AD7C-9069EC38E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10E1A2-1E4E-908B-980C-BF3F67478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657013-4359-493E-90E2-FE52E654C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8E1A2F-85BE-674F-9ACC-B1DE742AE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39184-6C2E-D535-5F6B-864EFB50F8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D6875-A976-55CA-AF06-B82A1FFBB93D}"/>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8" name="Footer Placeholder 7">
            <a:extLst>
              <a:ext uri="{FF2B5EF4-FFF2-40B4-BE49-F238E27FC236}">
                <a16:creationId xmlns:a16="http://schemas.microsoft.com/office/drawing/2014/main" id="{AB00ECDE-B76C-1AA9-B4E4-F0688991F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0009A-E9A7-DF32-4FAA-231A116B4E6A}"/>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143938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4F82-94FF-196E-095E-F144F5287F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6D4BEF-1D5F-A64B-F9E1-298DF32721EF}"/>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4" name="Footer Placeholder 3">
            <a:extLst>
              <a:ext uri="{FF2B5EF4-FFF2-40B4-BE49-F238E27FC236}">
                <a16:creationId xmlns:a16="http://schemas.microsoft.com/office/drawing/2014/main" id="{E3AF51C2-E089-143E-0FC3-CB192DB845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23A4E-04C1-42DD-0ABF-428F95EC2022}"/>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394645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EFB7F-081B-2883-81AF-569F2B12B9E0}"/>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3" name="Footer Placeholder 2">
            <a:extLst>
              <a:ext uri="{FF2B5EF4-FFF2-40B4-BE49-F238E27FC236}">
                <a16:creationId xmlns:a16="http://schemas.microsoft.com/office/drawing/2014/main" id="{85EEB5D7-8014-5ACB-5410-9C43EAC040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00FA0B-D0C8-BD92-2F15-C8F61BB3DA6B}"/>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406720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CA98-A8D0-A37B-F10A-A241013E9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A02A8-5771-4D05-3830-F4224CF0F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69ECE1-0476-7DA8-1160-C4EE5F489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89582-D835-A875-B913-E9048838A9CD}"/>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6" name="Footer Placeholder 5">
            <a:extLst>
              <a:ext uri="{FF2B5EF4-FFF2-40B4-BE49-F238E27FC236}">
                <a16:creationId xmlns:a16="http://schemas.microsoft.com/office/drawing/2014/main" id="{013341FF-CEB1-86EB-58F6-CD595F9E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8390E-B011-1255-B93E-FD56CC38933F}"/>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398695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EBCB-4C0C-AE04-F75A-77ED22B62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51BE45-7085-42D9-2A41-9880B8640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8D47EB-5EA3-B96F-0AF7-5F3AC6BDD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F11C5-7638-E7B3-22F2-F75AF3EB1E69}"/>
              </a:ext>
            </a:extLst>
          </p:cNvPr>
          <p:cNvSpPr>
            <a:spLocks noGrp="1"/>
          </p:cNvSpPr>
          <p:nvPr>
            <p:ph type="dt" sz="half" idx="10"/>
          </p:nvPr>
        </p:nvSpPr>
        <p:spPr/>
        <p:txBody>
          <a:bodyPr/>
          <a:lstStyle/>
          <a:p>
            <a:fld id="{9A87DFAC-C106-CA4C-9C79-BDD158541666}" type="datetimeFigureOut">
              <a:rPr lang="en-US" smtClean="0"/>
              <a:t>11/2/22</a:t>
            </a:fld>
            <a:endParaRPr lang="en-US"/>
          </a:p>
        </p:txBody>
      </p:sp>
      <p:sp>
        <p:nvSpPr>
          <p:cNvPr id="6" name="Footer Placeholder 5">
            <a:extLst>
              <a:ext uri="{FF2B5EF4-FFF2-40B4-BE49-F238E27FC236}">
                <a16:creationId xmlns:a16="http://schemas.microsoft.com/office/drawing/2014/main" id="{BFE88480-0060-35E7-5026-8FFE360B4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772AC-C550-6317-6A54-48B5C7BEEF15}"/>
              </a:ext>
            </a:extLst>
          </p:cNvPr>
          <p:cNvSpPr>
            <a:spLocks noGrp="1"/>
          </p:cNvSpPr>
          <p:nvPr>
            <p:ph type="sldNum" sz="quarter" idx="12"/>
          </p:nvPr>
        </p:nvSpPr>
        <p:spPr/>
        <p:txBody>
          <a:bodyPr/>
          <a:lstStyle/>
          <a:p>
            <a:fld id="{4D62E066-4359-7344-8BE8-5CC18007779E}" type="slidenum">
              <a:rPr lang="en-US" smtClean="0"/>
              <a:t>‹#›</a:t>
            </a:fld>
            <a:endParaRPr lang="en-US"/>
          </a:p>
        </p:txBody>
      </p:sp>
    </p:spTree>
    <p:extLst>
      <p:ext uri="{BB962C8B-B14F-4D97-AF65-F5344CB8AC3E}">
        <p14:creationId xmlns:p14="http://schemas.microsoft.com/office/powerpoint/2010/main" val="311406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17BF1-8176-C138-7B63-D011EC01E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A58AF6-3D75-7722-3D11-E5E2D1D86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3D919D-F300-2392-DE8B-81862289B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7DFAC-C106-CA4C-9C79-BDD158541666}" type="datetimeFigureOut">
              <a:rPr lang="en-US" smtClean="0"/>
              <a:t>11/2/22</a:t>
            </a:fld>
            <a:endParaRPr lang="en-US"/>
          </a:p>
        </p:txBody>
      </p:sp>
      <p:sp>
        <p:nvSpPr>
          <p:cNvPr id="5" name="Footer Placeholder 4">
            <a:extLst>
              <a:ext uri="{FF2B5EF4-FFF2-40B4-BE49-F238E27FC236}">
                <a16:creationId xmlns:a16="http://schemas.microsoft.com/office/drawing/2014/main" id="{AE7B3647-1AB6-BE4D-4955-48DAF390A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35D76E-FC5B-1446-B6CF-8C0CF9B42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2E066-4359-7344-8BE8-5CC18007779E}" type="slidenum">
              <a:rPr lang="en-US" smtClean="0"/>
              <a:t>‹#›</a:t>
            </a:fld>
            <a:endParaRPr lang="en-US"/>
          </a:p>
        </p:txBody>
      </p:sp>
    </p:spTree>
    <p:extLst>
      <p:ext uri="{BB962C8B-B14F-4D97-AF65-F5344CB8AC3E}">
        <p14:creationId xmlns:p14="http://schemas.microsoft.com/office/powerpoint/2010/main" val="183747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Content Placeholder 4" descr="A picture containing text, vector graphics&#10;&#10;Description automatically generated">
            <a:extLst>
              <a:ext uri="{FF2B5EF4-FFF2-40B4-BE49-F238E27FC236}">
                <a16:creationId xmlns:a16="http://schemas.microsoft.com/office/drawing/2014/main" id="{706B3A77-764E-39A0-44F8-36049DAEABC6}"/>
              </a:ext>
            </a:extLst>
          </p:cNvPr>
          <p:cNvPicPr>
            <a:picLocks noChangeAspect="1"/>
          </p:cNvPicPr>
          <p:nvPr/>
        </p:nvPicPr>
        <p:blipFill>
          <a:blip r:embed="rId3">
            <a:duotone>
              <a:prstClr val="black"/>
              <a:schemeClr val="bg1">
                <a:tint val="45000"/>
                <a:satMod val="400000"/>
              </a:schemeClr>
            </a:duotone>
            <a:alphaModFix amt="25000"/>
          </a:blip>
          <a:stretch>
            <a:fillRect/>
          </a:stretch>
        </p:blipFill>
        <p:spPr>
          <a:xfrm>
            <a:off x="762109" y="29548"/>
            <a:ext cx="10732400" cy="6013845"/>
          </a:xfrm>
          <a:prstGeom prst="rect">
            <a:avLst/>
          </a:prstGeom>
        </p:spPr>
      </p:pic>
      <p:sp>
        <p:nvSpPr>
          <p:cNvPr id="2" name="Title 1">
            <a:extLst>
              <a:ext uri="{FF2B5EF4-FFF2-40B4-BE49-F238E27FC236}">
                <a16:creationId xmlns:a16="http://schemas.microsoft.com/office/drawing/2014/main" id="{1D030025-967A-B339-462D-51483ADE2729}"/>
              </a:ext>
            </a:extLst>
          </p:cNvPr>
          <p:cNvSpPr>
            <a:spLocks noGrp="1"/>
          </p:cNvSpPr>
          <p:nvPr>
            <p:ph type="ctrTitle"/>
          </p:nvPr>
        </p:nvSpPr>
        <p:spPr>
          <a:xfrm>
            <a:off x="2618173" y="630936"/>
            <a:ext cx="7315200" cy="2702018"/>
          </a:xfrm>
          <a:noFill/>
        </p:spPr>
        <p:txBody>
          <a:bodyPr anchor="b">
            <a:normAutofit/>
          </a:bodyPr>
          <a:lstStyle/>
          <a:p>
            <a:r>
              <a:rPr lang="en-US" sz="4800" dirty="0">
                <a:solidFill>
                  <a:schemeClr val="bg1"/>
                </a:solidFill>
              </a:rPr>
              <a:t>COVID-19 and Persons with Intellectual Disabilities</a:t>
            </a:r>
          </a:p>
        </p:txBody>
      </p:sp>
      <p:sp>
        <p:nvSpPr>
          <p:cNvPr id="3" name="Subtitle 2">
            <a:extLst>
              <a:ext uri="{FF2B5EF4-FFF2-40B4-BE49-F238E27FC236}">
                <a16:creationId xmlns:a16="http://schemas.microsoft.com/office/drawing/2014/main" id="{2D664FBE-A23E-9C04-9974-940410B125C8}"/>
              </a:ext>
            </a:extLst>
          </p:cNvPr>
          <p:cNvSpPr>
            <a:spLocks noGrp="1"/>
          </p:cNvSpPr>
          <p:nvPr>
            <p:ph type="subTitle" idx="1"/>
          </p:nvPr>
        </p:nvSpPr>
        <p:spPr>
          <a:xfrm>
            <a:off x="2618174" y="3427487"/>
            <a:ext cx="7315200" cy="2615906"/>
          </a:xfrm>
          <a:noFill/>
        </p:spPr>
        <p:txBody>
          <a:bodyPr anchor="t">
            <a:normAutofit/>
          </a:bodyPr>
          <a:lstStyle/>
          <a:p>
            <a:r>
              <a:rPr lang="en-US" b="1" dirty="0">
                <a:solidFill>
                  <a:schemeClr val="bg1"/>
                </a:solidFill>
              </a:rPr>
              <a:t>How We Can Use Participatory Action Research Methods to Tell Their Stories</a:t>
            </a:r>
          </a:p>
          <a:p>
            <a:r>
              <a:rPr lang="en-US" b="1" dirty="0">
                <a:solidFill>
                  <a:schemeClr val="bg1"/>
                </a:solidFill>
              </a:rPr>
              <a:t>Hezzy Smith &amp; Anne Fracht</a:t>
            </a:r>
          </a:p>
          <a:p>
            <a:r>
              <a:rPr lang="en-US" b="1" dirty="0">
                <a:solidFill>
                  <a:schemeClr val="bg1"/>
                </a:solidFill>
              </a:rPr>
              <a:t>October 31, 2022</a:t>
            </a:r>
          </a:p>
        </p:txBody>
      </p:sp>
    </p:spTree>
    <p:extLst>
      <p:ext uri="{BB962C8B-B14F-4D97-AF65-F5344CB8AC3E}">
        <p14:creationId xmlns:p14="http://schemas.microsoft.com/office/powerpoint/2010/main" val="22334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EA07F-DC00-88D9-0697-4E833CBD2B1D}"/>
              </a:ext>
            </a:extLst>
          </p:cNvPr>
          <p:cNvSpPr>
            <a:spLocks noGrp="1"/>
          </p:cNvSpPr>
          <p:nvPr>
            <p:ph type="title"/>
          </p:nvPr>
        </p:nvSpPr>
        <p:spPr>
          <a:xfrm>
            <a:off x="838201" y="365125"/>
            <a:ext cx="5393360" cy="1325563"/>
          </a:xfrm>
        </p:spPr>
        <p:txBody>
          <a:bodyPr>
            <a:normAutofit/>
          </a:bodyPr>
          <a:lstStyle/>
          <a:p>
            <a:r>
              <a:rPr lang="en-US" dirty="0"/>
              <a:t>The Problem</a:t>
            </a:r>
          </a:p>
        </p:txBody>
      </p:sp>
      <p:sp>
        <p:nvSpPr>
          <p:cNvPr id="37" name="Freeform: Shape 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41F692-8766-2628-A1F2-7960580CB10C}"/>
              </a:ext>
            </a:extLst>
          </p:cNvPr>
          <p:cNvSpPr>
            <a:spLocks noGrp="1"/>
          </p:cNvSpPr>
          <p:nvPr>
            <p:ph idx="1"/>
          </p:nvPr>
        </p:nvSpPr>
        <p:spPr>
          <a:xfrm>
            <a:off x="838200" y="1825625"/>
            <a:ext cx="5393361" cy="4351338"/>
          </a:xfrm>
        </p:spPr>
        <p:txBody>
          <a:bodyPr>
            <a:normAutofit/>
          </a:bodyPr>
          <a:lstStyle/>
          <a:p>
            <a:r>
              <a:rPr lang="en-US" sz="2600" dirty="0"/>
              <a:t>We know that persons with </a:t>
            </a:r>
            <a:r>
              <a:rPr lang="en-US" sz="2600" b="1" dirty="0"/>
              <a:t>intellectual disabilities </a:t>
            </a:r>
            <a:r>
              <a:rPr lang="en-US" sz="2600" dirty="0"/>
              <a:t>have been more affected by COVID-19 than the general population </a:t>
            </a:r>
          </a:p>
          <a:p>
            <a:r>
              <a:rPr lang="en-US" sz="2600" dirty="0"/>
              <a:t>We also know that persons living in </a:t>
            </a:r>
            <a:r>
              <a:rPr lang="en-US" sz="2600" b="1" dirty="0"/>
              <a:t>group settings </a:t>
            </a:r>
            <a:r>
              <a:rPr lang="en-US" sz="2600" dirty="0"/>
              <a:t>have been more affected by COVID-19 </a:t>
            </a:r>
          </a:p>
          <a:p>
            <a:r>
              <a:rPr lang="en-US" sz="2600" dirty="0"/>
              <a:t>But we had not heard many </a:t>
            </a:r>
            <a:r>
              <a:rPr lang="en-US" sz="2600" b="1" dirty="0"/>
              <a:t>stories</a:t>
            </a:r>
            <a:r>
              <a:rPr lang="en-US" sz="2600" dirty="0"/>
              <a:t> from them about their experiences during the COVID-19 pandemic </a:t>
            </a:r>
          </a:p>
        </p:txBody>
      </p:sp>
      <p:sp>
        <p:nvSpPr>
          <p:cNvPr id="39" name="Oval 3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9" name="Graphic 8" descr="Chat with solid fill">
            <a:extLst>
              <a:ext uri="{FF2B5EF4-FFF2-40B4-BE49-F238E27FC236}">
                <a16:creationId xmlns:a16="http://schemas.microsoft.com/office/drawing/2014/main" id="{D6C73600-A9B4-9885-AF15-A3B3E84C33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6774"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Graphic 4" descr="Fever with solid fill">
            <a:extLst>
              <a:ext uri="{FF2B5EF4-FFF2-40B4-BE49-F238E27FC236}">
                <a16:creationId xmlns:a16="http://schemas.microsoft.com/office/drawing/2014/main" id="{1049842C-D754-06FF-61CD-5F56928239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Graphic 6" descr="Group of men with solid fill">
            <a:extLst>
              <a:ext uri="{FF2B5EF4-FFF2-40B4-BE49-F238E27FC236}">
                <a16:creationId xmlns:a16="http://schemas.microsoft.com/office/drawing/2014/main" id="{D6F9A5FF-6D69-6857-6E4D-E2337CED0B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8503"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43" name="Arc 4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9871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4F876-E188-1D5A-3BF9-D98D86543637}"/>
              </a:ext>
            </a:extLst>
          </p:cNvPr>
          <p:cNvSpPr>
            <a:spLocks noGrp="1"/>
          </p:cNvSpPr>
          <p:nvPr>
            <p:ph type="title"/>
          </p:nvPr>
        </p:nvSpPr>
        <p:spPr>
          <a:xfrm>
            <a:off x="838201" y="365125"/>
            <a:ext cx="5393360" cy="1325563"/>
          </a:xfrm>
        </p:spPr>
        <p:txBody>
          <a:bodyPr>
            <a:normAutofit/>
          </a:bodyPr>
          <a:lstStyle/>
          <a:p>
            <a:r>
              <a:rPr lang="en-US" dirty="0"/>
              <a:t>What We Did</a:t>
            </a:r>
          </a:p>
        </p:txBody>
      </p:sp>
      <p:sp>
        <p:nvSpPr>
          <p:cNvPr id="43" name="Freeform: Shape 42">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45" name="Freeform: Shape 44">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C021A4-E890-BF6D-5B17-467E824E8FC5}"/>
              </a:ext>
            </a:extLst>
          </p:cNvPr>
          <p:cNvSpPr>
            <a:spLocks noGrp="1"/>
          </p:cNvSpPr>
          <p:nvPr>
            <p:ph idx="1"/>
          </p:nvPr>
        </p:nvSpPr>
        <p:spPr>
          <a:xfrm>
            <a:off x="838200" y="1690688"/>
            <a:ext cx="5707663" cy="4802187"/>
          </a:xfrm>
        </p:spPr>
        <p:txBody>
          <a:bodyPr>
            <a:normAutofit/>
          </a:bodyPr>
          <a:lstStyle/>
          <a:p>
            <a:r>
              <a:rPr lang="en-US" sz="2400" dirty="0">
                <a:latin typeface="Barlow" pitchFamily="2" charset="77"/>
              </a:rPr>
              <a:t>We </a:t>
            </a:r>
            <a:r>
              <a:rPr lang="en-US" sz="2400" b="1" dirty="0">
                <a:latin typeface="Barlow" pitchFamily="2" charset="77"/>
              </a:rPr>
              <a:t>reviewed</a:t>
            </a:r>
            <a:r>
              <a:rPr lang="en-US" sz="2400" dirty="0">
                <a:latin typeface="Barlow" pitchFamily="2" charset="77"/>
              </a:rPr>
              <a:t> research on the effects of COVID-19 on persons with intellectual disabilities from different countries </a:t>
            </a:r>
          </a:p>
          <a:p>
            <a:r>
              <a:rPr lang="en-US" sz="2400" dirty="0">
                <a:latin typeface="Barlow" pitchFamily="2" charset="77"/>
              </a:rPr>
              <a:t>We identified </a:t>
            </a:r>
            <a:r>
              <a:rPr lang="en-US" sz="2400" b="1" dirty="0">
                <a:latin typeface="Barlow" pitchFamily="2" charset="77"/>
              </a:rPr>
              <a:t>gaps</a:t>
            </a:r>
            <a:r>
              <a:rPr lang="en-US" sz="2400" dirty="0">
                <a:latin typeface="Barlow" pitchFamily="2" charset="77"/>
              </a:rPr>
              <a:t> in that research and published a “Reflections” document that talks about those gaps</a:t>
            </a:r>
          </a:p>
          <a:p>
            <a:r>
              <a:rPr lang="en-US" sz="2400" dirty="0"/>
              <a:t>We found that most researchers had </a:t>
            </a:r>
            <a:r>
              <a:rPr lang="en-US" sz="2400" b="1" dirty="0"/>
              <a:t>not included</a:t>
            </a:r>
            <a:r>
              <a:rPr lang="en-US" sz="2400" dirty="0"/>
              <a:t> persons with intellectual disabilities living in group homes </a:t>
            </a:r>
          </a:p>
          <a:p>
            <a:r>
              <a:rPr lang="en-US" sz="2400" dirty="0">
                <a:latin typeface="Barlow" pitchFamily="2" charset="77"/>
              </a:rPr>
              <a:t>We also found that most researchers </a:t>
            </a:r>
            <a:r>
              <a:rPr lang="en-US" sz="2400" b="1" dirty="0">
                <a:latin typeface="Barlow" pitchFamily="2" charset="77"/>
              </a:rPr>
              <a:t>did not themselves identify </a:t>
            </a:r>
            <a:r>
              <a:rPr lang="en-US" sz="2400" dirty="0">
                <a:latin typeface="Barlow" pitchFamily="2" charset="77"/>
              </a:rPr>
              <a:t>as persons with intellectual disabilities</a:t>
            </a:r>
          </a:p>
        </p:txBody>
      </p:sp>
      <p:pic>
        <p:nvPicPr>
          <p:cNvPr id="5" name="Graphic 4" descr="Research with solid fill">
            <a:extLst>
              <a:ext uri="{FF2B5EF4-FFF2-40B4-BE49-F238E27FC236}">
                <a16:creationId xmlns:a16="http://schemas.microsoft.com/office/drawing/2014/main" id="{3A3D06D9-49BC-1C15-14DC-1C853748F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6774" y="880072"/>
            <a:ext cx="2533422" cy="253342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7" name="Graphic 6" descr="Brain in head with solid fill">
            <a:extLst>
              <a:ext uri="{FF2B5EF4-FFF2-40B4-BE49-F238E27FC236}">
                <a16:creationId xmlns:a16="http://schemas.microsoft.com/office/drawing/2014/main" id="{0C9B94D4-FA88-B776-129E-67640D2EC6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9313" y="496325"/>
            <a:ext cx="2548728" cy="2548728"/>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1" name="Graphic 10" descr="List with solid fill">
            <a:extLst>
              <a:ext uri="{FF2B5EF4-FFF2-40B4-BE49-F238E27FC236}">
                <a16:creationId xmlns:a16="http://schemas.microsoft.com/office/drawing/2014/main" id="{4995CEE6-DE4E-A057-2280-52D97F6547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6774" y="3624263"/>
            <a:ext cx="2552700"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Graphic 8" descr="Stop with solid fill">
            <a:extLst>
              <a:ext uri="{FF2B5EF4-FFF2-40B4-BE49-F238E27FC236}">
                <a16:creationId xmlns:a16="http://schemas.microsoft.com/office/drawing/2014/main" id="{ECD54736-B65A-F472-C99A-DB15FF57AB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3872" y="3212688"/>
            <a:ext cx="253342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7" name="Freeform: Shape 4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42020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Questions with solid fill">
            <a:extLst>
              <a:ext uri="{FF2B5EF4-FFF2-40B4-BE49-F238E27FC236}">
                <a16:creationId xmlns:a16="http://schemas.microsoft.com/office/drawing/2014/main" id="{81FCABFA-423A-BC73-3606-4159751CF5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3" name="Arc 2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34F876-E188-1D5A-3BF9-D98D86543637}"/>
              </a:ext>
            </a:extLst>
          </p:cNvPr>
          <p:cNvSpPr>
            <a:spLocks noGrp="1"/>
          </p:cNvSpPr>
          <p:nvPr>
            <p:ph type="title"/>
          </p:nvPr>
        </p:nvSpPr>
        <p:spPr>
          <a:xfrm>
            <a:off x="838201" y="479493"/>
            <a:ext cx="5257800" cy="1325563"/>
          </a:xfrm>
        </p:spPr>
        <p:txBody>
          <a:bodyPr>
            <a:normAutofit/>
          </a:bodyPr>
          <a:lstStyle/>
          <a:p>
            <a:r>
              <a:rPr lang="en-US" dirty="0"/>
              <a:t>What We Did</a:t>
            </a:r>
          </a:p>
        </p:txBody>
      </p:sp>
      <p:sp>
        <p:nvSpPr>
          <p:cNvPr id="3" name="Content Placeholder 2">
            <a:extLst>
              <a:ext uri="{FF2B5EF4-FFF2-40B4-BE49-F238E27FC236}">
                <a16:creationId xmlns:a16="http://schemas.microsoft.com/office/drawing/2014/main" id="{14C021A4-E890-BF6D-5B17-467E824E8FC5}"/>
              </a:ext>
            </a:extLst>
          </p:cNvPr>
          <p:cNvSpPr>
            <a:spLocks noGrp="1"/>
          </p:cNvSpPr>
          <p:nvPr>
            <p:ph idx="1"/>
          </p:nvPr>
        </p:nvSpPr>
        <p:spPr>
          <a:xfrm>
            <a:off x="688301" y="1573967"/>
            <a:ext cx="6132224" cy="4834520"/>
          </a:xfrm>
        </p:spPr>
        <p:txBody>
          <a:bodyPr>
            <a:normAutofit lnSpcReduction="10000"/>
          </a:bodyPr>
          <a:lstStyle/>
          <a:p>
            <a:r>
              <a:rPr lang="en-US" sz="2400" dirty="0">
                <a:latin typeface="Barlow" pitchFamily="2" charset="77"/>
              </a:rPr>
              <a:t>We came up with </a:t>
            </a:r>
            <a:r>
              <a:rPr lang="en-US" sz="2400" b="1" dirty="0">
                <a:latin typeface="Barlow" pitchFamily="2" charset="77"/>
              </a:rPr>
              <a:t>questions</a:t>
            </a:r>
            <a:r>
              <a:rPr lang="en-US" sz="2400" dirty="0">
                <a:latin typeface="Barlow" pitchFamily="2" charset="77"/>
              </a:rPr>
              <a:t> that we wanted to ask people with intellectual disabilities living in group homes </a:t>
            </a:r>
          </a:p>
          <a:p>
            <a:r>
              <a:rPr lang="en-US" sz="2400" dirty="0">
                <a:latin typeface="Barlow" pitchFamily="2" charset="77"/>
              </a:rPr>
              <a:t>We used those questions to </a:t>
            </a:r>
            <a:r>
              <a:rPr lang="en-US" sz="2400" b="1" dirty="0">
                <a:latin typeface="Barlow" pitchFamily="2" charset="77"/>
              </a:rPr>
              <a:t>interview 6 people </a:t>
            </a:r>
            <a:r>
              <a:rPr lang="en-US" sz="2400" dirty="0">
                <a:latin typeface="Barlow" pitchFamily="2" charset="77"/>
              </a:rPr>
              <a:t>with intellectual disabilities living in group homes in different parts of Massachusetts</a:t>
            </a:r>
          </a:p>
          <a:p>
            <a:r>
              <a:rPr lang="en-US" sz="2400" dirty="0">
                <a:latin typeface="Barlow" pitchFamily="2" charset="77"/>
              </a:rPr>
              <a:t>We also had a </a:t>
            </a:r>
            <a:r>
              <a:rPr lang="en-US" sz="2400" b="1" dirty="0">
                <a:latin typeface="Barlow" pitchFamily="2" charset="77"/>
              </a:rPr>
              <a:t>focus group discussion </a:t>
            </a:r>
            <a:r>
              <a:rPr lang="en-US" sz="2400" dirty="0">
                <a:latin typeface="Barlow" pitchFamily="2" charset="77"/>
              </a:rPr>
              <a:t>with our interviewees to share what we had heard and make sure we heard them right</a:t>
            </a:r>
          </a:p>
          <a:p>
            <a:r>
              <a:rPr lang="en-US" sz="2400" dirty="0">
                <a:latin typeface="Barlow" pitchFamily="2" charset="77"/>
              </a:rPr>
              <a:t>We wrote a </a:t>
            </a:r>
            <a:r>
              <a:rPr lang="en-US" sz="2400" b="1" dirty="0">
                <a:latin typeface="Barlow" pitchFamily="2" charset="77"/>
              </a:rPr>
              <a:t>report</a:t>
            </a:r>
            <a:r>
              <a:rPr lang="en-US" sz="2400" dirty="0">
                <a:latin typeface="Barlow" pitchFamily="2" charset="77"/>
              </a:rPr>
              <a:t> about what we learned and we hope to publish that soon</a:t>
            </a:r>
          </a:p>
          <a:p>
            <a:r>
              <a:rPr lang="en-US" sz="2400" dirty="0"/>
              <a:t>We had </a:t>
            </a:r>
            <a:r>
              <a:rPr lang="en-US" sz="2400" b="1"/>
              <a:t>support</a:t>
            </a:r>
            <a:r>
              <a:rPr lang="en-US" sz="2400"/>
              <a:t> to do </a:t>
            </a:r>
            <a:r>
              <a:rPr lang="en-US" sz="2400" dirty="0"/>
              <a:t>this work from the Samuel Family Foundation</a:t>
            </a:r>
            <a:endParaRPr lang="en-US" sz="2400" dirty="0">
              <a:latin typeface="Barlow" pitchFamily="2" charset="77"/>
            </a:endParaRPr>
          </a:p>
        </p:txBody>
      </p:sp>
    </p:spTree>
    <p:extLst>
      <p:ext uri="{BB962C8B-B14F-4D97-AF65-F5344CB8AC3E}">
        <p14:creationId xmlns:p14="http://schemas.microsoft.com/office/powerpoint/2010/main" val="341969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olourful carved figures of humans">
            <a:extLst>
              <a:ext uri="{FF2B5EF4-FFF2-40B4-BE49-F238E27FC236}">
                <a16:creationId xmlns:a16="http://schemas.microsoft.com/office/drawing/2014/main" id="{58E24DC6-C8EE-8EF2-A154-A62E74913F67}"/>
              </a:ext>
            </a:extLst>
          </p:cNvPr>
          <p:cNvPicPr>
            <a:picLocks noChangeAspect="1"/>
          </p:cNvPicPr>
          <p:nvPr/>
        </p:nvPicPr>
        <p:blipFill rotWithShape="1">
          <a:blip r:embed="rId3"/>
          <a:srcRect l="14312" r="14079" b="-1"/>
          <a:stretch/>
        </p:blipFill>
        <p:spPr>
          <a:xfrm>
            <a:off x="6541053" y="965907"/>
            <a:ext cx="4777381" cy="47534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4" name="Arc 2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69607-494F-E869-B884-400FF8097186}"/>
              </a:ext>
            </a:extLst>
          </p:cNvPr>
          <p:cNvSpPr>
            <a:spLocks noGrp="1"/>
          </p:cNvSpPr>
          <p:nvPr>
            <p:ph type="title"/>
          </p:nvPr>
        </p:nvSpPr>
        <p:spPr>
          <a:xfrm>
            <a:off x="838201" y="479493"/>
            <a:ext cx="5257800" cy="1325563"/>
          </a:xfrm>
        </p:spPr>
        <p:txBody>
          <a:bodyPr>
            <a:normAutofit/>
          </a:bodyPr>
          <a:lstStyle/>
          <a:p>
            <a:r>
              <a:rPr lang="en-US" dirty="0"/>
              <a:t>What We Learned</a:t>
            </a:r>
          </a:p>
        </p:txBody>
      </p:sp>
      <p:sp>
        <p:nvSpPr>
          <p:cNvPr id="3" name="Content Placeholder 2">
            <a:extLst>
              <a:ext uri="{FF2B5EF4-FFF2-40B4-BE49-F238E27FC236}">
                <a16:creationId xmlns:a16="http://schemas.microsoft.com/office/drawing/2014/main" id="{FFB8D5CF-965C-18A3-1E67-9BB0EC78DDB8}"/>
              </a:ext>
            </a:extLst>
          </p:cNvPr>
          <p:cNvSpPr>
            <a:spLocks noGrp="1"/>
          </p:cNvSpPr>
          <p:nvPr>
            <p:ph idx="1"/>
          </p:nvPr>
        </p:nvSpPr>
        <p:spPr>
          <a:xfrm>
            <a:off x="873565" y="1648918"/>
            <a:ext cx="5032560" cy="5021705"/>
          </a:xfrm>
        </p:spPr>
        <p:txBody>
          <a:bodyPr>
            <a:normAutofit/>
          </a:bodyPr>
          <a:lstStyle/>
          <a:p>
            <a:r>
              <a:rPr lang="en-US" dirty="0"/>
              <a:t>Participants were eager to share their stories!</a:t>
            </a:r>
          </a:p>
          <a:p>
            <a:r>
              <a:rPr lang="en-US" dirty="0"/>
              <a:t>Different people had different experiences </a:t>
            </a:r>
          </a:p>
          <a:p>
            <a:r>
              <a:rPr lang="en-US" dirty="0"/>
              <a:t>Access to certain kinds of information about COVID-19 </a:t>
            </a:r>
          </a:p>
          <a:p>
            <a:r>
              <a:rPr lang="en-US" dirty="0"/>
              <a:t>Different levels of concern about group homes’ pandemic policies</a:t>
            </a:r>
          </a:p>
        </p:txBody>
      </p:sp>
    </p:spTree>
    <p:extLst>
      <p:ext uri="{BB962C8B-B14F-4D97-AF65-F5344CB8AC3E}">
        <p14:creationId xmlns:p14="http://schemas.microsoft.com/office/powerpoint/2010/main" val="131315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icken wire close-up">
            <a:extLst>
              <a:ext uri="{FF2B5EF4-FFF2-40B4-BE49-F238E27FC236}">
                <a16:creationId xmlns:a16="http://schemas.microsoft.com/office/drawing/2014/main" id="{BA44FFA8-79F0-F292-AD0B-6D32FAA88EB8}"/>
              </a:ext>
            </a:extLst>
          </p:cNvPr>
          <p:cNvPicPr>
            <a:picLocks noChangeAspect="1"/>
          </p:cNvPicPr>
          <p:nvPr/>
        </p:nvPicPr>
        <p:blipFill rotWithShape="1">
          <a:blip r:embed="rId3"/>
          <a:srcRect t="14498" r="9091" b="8894"/>
          <a:stretch/>
        </p:blipFill>
        <p:spPr>
          <a:xfrm>
            <a:off x="101620" y="10"/>
            <a:ext cx="12191980"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6F8C8-CB39-BD1A-4FA8-CC9AFFFD8005}"/>
              </a:ext>
            </a:extLst>
          </p:cNvPr>
          <p:cNvSpPr>
            <a:spLocks noGrp="1"/>
          </p:cNvSpPr>
          <p:nvPr>
            <p:ph type="title"/>
          </p:nvPr>
        </p:nvSpPr>
        <p:spPr>
          <a:xfrm>
            <a:off x="594804" y="640263"/>
            <a:ext cx="6619811" cy="1344975"/>
          </a:xfrm>
        </p:spPr>
        <p:txBody>
          <a:bodyPr>
            <a:normAutofit/>
          </a:bodyPr>
          <a:lstStyle/>
          <a:p>
            <a:r>
              <a:rPr lang="en-US" sz="4000"/>
              <a:t>Negative Experiences</a:t>
            </a:r>
          </a:p>
        </p:txBody>
      </p:sp>
      <p:sp>
        <p:nvSpPr>
          <p:cNvPr id="3" name="Content Placeholder 2">
            <a:extLst>
              <a:ext uri="{FF2B5EF4-FFF2-40B4-BE49-F238E27FC236}">
                <a16:creationId xmlns:a16="http://schemas.microsoft.com/office/drawing/2014/main" id="{15450154-B118-F4E3-FF43-C8E429E24D5D}"/>
              </a:ext>
            </a:extLst>
          </p:cNvPr>
          <p:cNvSpPr>
            <a:spLocks noGrp="1"/>
          </p:cNvSpPr>
          <p:nvPr>
            <p:ph idx="1"/>
          </p:nvPr>
        </p:nvSpPr>
        <p:spPr>
          <a:xfrm>
            <a:off x="594109" y="1828800"/>
            <a:ext cx="6620505" cy="4065973"/>
          </a:xfrm>
        </p:spPr>
        <p:txBody>
          <a:bodyPr>
            <a:normAutofit/>
          </a:bodyPr>
          <a:lstStyle/>
          <a:p>
            <a:r>
              <a:rPr lang="en-US" sz="2400" dirty="0"/>
              <a:t>Feelings of isolation and frustration </a:t>
            </a:r>
          </a:p>
          <a:p>
            <a:r>
              <a:rPr lang="en-US" sz="2400" dirty="0"/>
              <a:t>Staffing shortages and barriers to accessing the community</a:t>
            </a:r>
          </a:p>
          <a:p>
            <a:r>
              <a:rPr lang="en-US" sz="2400" dirty="0"/>
              <a:t>Less choice and control over basic aspects of their lives</a:t>
            </a:r>
          </a:p>
          <a:p>
            <a:r>
              <a:rPr lang="en-US" sz="2400" dirty="0"/>
              <a:t>Avoidable contact with staff or day program participants who had COVID-19 symptoms</a:t>
            </a:r>
          </a:p>
          <a:p>
            <a:r>
              <a:rPr lang="en-US" sz="2400" dirty="0"/>
              <a:t>Losing family members to COVID-19</a:t>
            </a:r>
          </a:p>
          <a:p>
            <a:r>
              <a:rPr lang="en-US" sz="2400" dirty="0"/>
              <a:t>Barriers to meeting with and seeing their family members and close friends</a:t>
            </a:r>
          </a:p>
        </p:txBody>
      </p:sp>
    </p:spTree>
    <p:extLst>
      <p:ext uri="{BB962C8B-B14F-4D97-AF65-F5344CB8AC3E}">
        <p14:creationId xmlns:p14="http://schemas.microsoft.com/office/powerpoint/2010/main" val="182547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forming circle">
            <a:extLst>
              <a:ext uri="{FF2B5EF4-FFF2-40B4-BE49-F238E27FC236}">
                <a16:creationId xmlns:a16="http://schemas.microsoft.com/office/drawing/2014/main" id="{B3176E50-D4E1-5485-F0BB-9A97D4D03CF2}"/>
              </a:ext>
            </a:extLst>
          </p:cNvPr>
          <p:cNvPicPr>
            <a:picLocks noChangeAspect="1"/>
          </p:cNvPicPr>
          <p:nvPr/>
        </p:nvPicPr>
        <p:blipFill rotWithShape="1">
          <a:blip r:embed="rId3"/>
          <a:srcRect t="1875" r="9091" b="28314"/>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69607-494F-E869-B884-400FF8097186}"/>
              </a:ext>
            </a:extLst>
          </p:cNvPr>
          <p:cNvSpPr>
            <a:spLocks noGrp="1"/>
          </p:cNvSpPr>
          <p:nvPr>
            <p:ph type="title"/>
          </p:nvPr>
        </p:nvSpPr>
        <p:spPr>
          <a:xfrm>
            <a:off x="594804" y="640263"/>
            <a:ext cx="6619811" cy="1344975"/>
          </a:xfrm>
        </p:spPr>
        <p:txBody>
          <a:bodyPr>
            <a:normAutofit/>
          </a:bodyPr>
          <a:lstStyle/>
          <a:p>
            <a:r>
              <a:rPr lang="en-US" sz="4000"/>
              <a:t>Positive Experiences</a:t>
            </a:r>
          </a:p>
        </p:txBody>
      </p:sp>
      <p:sp>
        <p:nvSpPr>
          <p:cNvPr id="3" name="Content Placeholder 2">
            <a:extLst>
              <a:ext uri="{FF2B5EF4-FFF2-40B4-BE49-F238E27FC236}">
                <a16:creationId xmlns:a16="http://schemas.microsoft.com/office/drawing/2014/main" id="{FFB8D5CF-965C-18A3-1E67-9BB0EC78DDB8}"/>
              </a:ext>
            </a:extLst>
          </p:cNvPr>
          <p:cNvSpPr>
            <a:spLocks noGrp="1"/>
          </p:cNvSpPr>
          <p:nvPr>
            <p:ph idx="1"/>
          </p:nvPr>
        </p:nvSpPr>
        <p:spPr>
          <a:xfrm>
            <a:off x="594109" y="1798820"/>
            <a:ext cx="6620505" cy="4095953"/>
          </a:xfrm>
        </p:spPr>
        <p:txBody>
          <a:bodyPr>
            <a:normAutofit/>
          </a:bodyPr>
          <a:lstStyle/>
          <a:p>
            <a:r>
              <a:rPr lang="en-US" sz="2400" dirty="0"/>
              <a:t>Changed residences</a:t>
            </a:r>
          </a:p>
          <a:p>
            <a:r>
              <a:rPr lang="en-US" sz="2400" dirty="0"/>
              <a:t>Less day programs, more paid work</a:t>
            </a:r>
          </a:p>
          <a:p>
            <a:r>
              <a:rPr lang="en-US" sz="2400" dirty="0"/>
              <a:t>New, important connections:</a:t>
            </a:r>
          </a:p>
          <a:p>
            <a:pPr lvl="1"/>
            <a:r>
              <a:rPr lang="en-US" dirty="0"/>
              <a:t>Starting romantic relationships</a:t>
            </a:r>
          </a:p>
          <a:p>
            <a:pPr lvl="1"/>
            <a:r>
              <a:rPr lang="en-US" dirty="0"/>
              <a:t>Becoming pregnant</a:t>
            </a:r>
          </a:p>
          <a:p>
            <a:pPr lvl="1"/>
            <a:r>
              <a:rPr lang="en-US" dirty="0"/>
              <a:t>Joining a Bible group</a:t>
            </a:r>
          </a:p>
        </p:txBody>
      </p:sp>
    </p:spTree>
    <p:extLst>
      <p:ext uri="{BB962C8B-B14F-4D97-AF65-F5344CB8AC3E}">
        <p14:creationId xmlns:p14="http://schemas.microsoft.com/office/powerpoint/2010/main" val="222954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ork in rural forest road">
            <a:extLst>
              <a:ext uri="{FF2B5EF4-FFF2-40B4-BE49-F238E27FC236}">
                <a16:creationId xmlns:a16="http://schemas.microsoft.com/office/drawing/2014/main" id="{88F74128-2625-ED67-5D4A-348EE649EAC7}"/>
              </a:ext>
            </a:extLst>
          </p:cNvPr>
          <p:cNvPicPr>
            <a:picLocks noChangeAspect="1"/>
          </p:cNvPicPr>
          <p:nvPr/>
        </p:nvPicPr>
        <p:blipFill rotWithShape="1">
          <a:blip r:embed="rId3"/>
          <a:srcRect r="9091" b="989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EC11F-D7BF-5782-43C4-8BF4BBA3EB2F}"/>
              </a:ext>
            </a:extLst>
          </p:cNvPr>
          <p:cNvSpPr>
            <a:spLocks noGrp="1"/>
          </p:cNvSpPr>
          <p:nvPr>
            <p:ph type="title"/>
          </p:nvPr>
        </p:nvSpPr>
        <p:spPr>
          <a:xfrm>
            <a:off x="594804" y="640263"/>
            <a:ext cx="6619811" cy="1344975"/>
          </a:xfrm>
        </p:spPr>
        <p:txBody>
          <a:bodyPr>
            <a:normAutofit/>
          </a:bodyPr>
          <a:lstStyle/>
          <a:p>
            <a:r>
              <a:rPr lang="en-US" sz="4000"/>
              <a:t>Recommendations</a:t>
            </a:r>
          </a:p>
        </p:txBody>
      </p:sp>
      <p:sp>
        <p:nvSpPr>
          <p:cNvPr id="3" name="Content Placeholder 2">
            <a:extLst>
              <a:ext uri="{FF2B5EF4-FFF2-40B4-BE49-F238E27FC236}">
                <a16:creationId xmlns:a16="http://schemas.microsoft.com/office/drawing/2014/main" id="{E32E6E8C-8FA5-FC02-6B76-F87B9C888BF6}"/>
              </a:ext>
            </a:extLst>
          </p:cNvPr>
          <p:cNvSpPr>
            <a:spLocks noGrp="1"/>
          </p:cNvSpPr>
          <p:nvPr>
            <p:ph idx="1"/>
          </p:nvPr>
        </p:nvSpPr>
        <p:spPr>
          <a:xfrm>
            <a:off x="594109" y="1633928"/>
            <a:ext cx="6620505" cy="4260845"/>
          </a:xfrm>
        </p:spPr>
        <p:txBody>
          <a:bodyPr>
            <a:normAutofit/>
          </a:bodyPr>
          <a:lstStyle/>
          <a:p>
            <a:r>
              <a:rPr lang="en-US" sz="2400" b="1" dirty="0"/>
              <a:t>Researchers</a:t>
            </a:r>
            <a:r>
              <a:rPr lang="en-US" sz="2400" dirty="0"/>
              <a:t> should follow the spirit of “nothing about without us” when they do research about persons with ID.</a:t>
            </a:r>
          </a:p>
          <a:p>
            <a:r>
              <a:rPr lang="en-US" sz="2400" b="1" dirty="0"/>
              <a:t>Agencies that run group homes </a:t>
            </a:r>
            <a:r>
              <a:rPr lang="en-US" sz="2400" dirty="0"/>
              <a:t>should focus their efforts on helping people with ID to choose how to live their lives, not just to keep them safe. </a:t>
            </a:r>
          </a:p>
          <a:p>
            <a:r>
              <a:rPr lang="en-US" sz="2400" b="1" dirty="0"/>
              <a:t>Self-advocacy organizations </a:t>
            </a:r>
            <a:r>
              <a:rPr lang="en-US" sz="2400" dirty="0"/>
              <a:t>should work to help people living in group homes understand the ways in which their staff may have affected their rights during the pandemic.</a:t>
            </a:r>
          </a:p>
        </p:txBody>
      </p:sp>
    </p:spTree>
    <p:extLst>
      <p:ext uri="{BB962C8B-B14F-4D97-AF65-F5344CB8AC3E}">
        <p14:creationId xmlns:p14="http://schemas.microsoft.com/office/powerpoint/2010/main" val="3617127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887</Words>
  <Application>Microsoft Macintosh PowerPoint</Application>
  <PresentationFormat>Widescreen</PresentationFormat>
  <Paragraphs>68</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Barlow</vt:lpstr>
      <vt:lpstr>Calibri</vt:lpstr>
      <vt:lpstr>Office Theme</vt:lpstr>
      <vt:lpstr>COVID-19 and Persons with Intellectual Disabilities</vt:lpstr>
      <vt:lpstr>The Problem</vt:lpstr>
      <vt:lpstr>What We Did</vt:lpstr>
      <vt:lpstr>What We Did</vt:lpstr>
      <vt:lpstr>What We Learned</vt:lpstr>
      <vt:lpstr>Negative Experiences</vt:lpstr>
      <vt:lpstr>Positive Experiences</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Persons with Intellectual Disabilities</dc:title>
  <dc:creator>Smith, Hezzy</dc:creator>
  <cp:lastModifiedBy>Smith, Hezzy</cp:lastModifiedBy>
  <cp:revision>6</cp:revision>
  <dcterms:created xsi:type="dcterms:W3CDTF">2022-10-22T19:20:37Z</dcterms:created>
  <dcterms:modified xsi:type="dcterms:W3CDTF">2022-11-02T13:55:18Z</dcterms:modified>
</cp:coreProperties>
</file>